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E_DAB842D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C87641-1077-31F9-542B-6E2CF83136C2}" name="a845" initials="Vv" userId="S::a845@365key.shop::220c4c90-4103-4270-b14f-bcf2f2bacb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E_DAB842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1260CB-01E8-4842-9E8D-A18431624F9C}" authorId="{92C87641-1077-31F9-542B-6E2CF83136C2}" created="2024-07-01T21:38:37.877">
    <pc:sldMkLst xmlns:pc="http://schemas.microsoft.com/office/powerpoint/2013/main/command">
      <pc:docMk/>
      <pc:sldMk cId="3669508829" sldId="270"/>
    </pc:sldMkLst>
    <p188:txBody>
      <a:bodyPr/>
      <a:lstStyle/>
      <a:p>
        <a:r>
          <a:rPr lang="es-MX"/>
          <a:t>wqq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39813-B347-47B9-B3B6-B2C9F41B3BC4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58B38-A8A8-4E1E-B214-171B40E409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297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58B38-A8A8-4E1E-B214-171B40E40947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DAB842D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shishparmar02/social-media-sentiments-analysis-datase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238" y="-742468"/>
            <a:ext cx="11151760" cy="11237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63572" y="2254520"/>
            <a:ext cx="10234063" cy="388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8"/>
              </a:lnSpc>
            </a:pPr>
            <a:r>
              <a:rPr lang="es-MX" sz="9861" dirty="0">
                <a:solidFill>
                  <a:srgbClr val="FFFFFF"/>
                </a:solidFill>
                <a:latin typeface="Open Sauce Bold"/>
              </a:rPr>
              <a:t>Análisis de comentarios en redes sociales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4284" y="7328177"/>
            <a:ext cx="653097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uce Bold"/>
              </a:rPr>
              <a:t>Realizado por: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4284" y="7715251"/>
            <a:ext cx="6530973" cy="34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Ing. Jorge Sebastian Cortés Mejía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31822" y="2711703"/>
            <a:ext cx="10965396" cy="6801797"/>
          </a:xfrm>
          <a:custGeom>
            <a:avLst/>
            <a:gdLst/>
            <a:ahLst/>
            <a:cxnLst/>
            <a:rect l="l" t="t" r="r" b="b"/>
            <a:pathLst>
              <a:path w="10965396" h="6801797">
                <a:moveTo>
                  <a:pt x="0" y="0"/>
                </a:moveTo>
                <a:lnTo>
                  <a:pt x="10965396" y="0"/>
                </a:lnTo>
                <a:lnTo>
                  <a:pt x="10965396" y="6801796"/>
                </a:lnTo>
                <a:lnTo>
                  <a:pt x="0" y="680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1249499" y="4347254"/>
            <a:ext cx="5151176" cy="3076588"/>
            <a:chOff x="0" y="0"/>
            <a:chExt cx="1356688" cy="8102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688" cy="810295"/>
            </a:xfrm>
            <a:custGeom>
              <a:avLst/>
              <a:gdLst/>
              <a:ahLst/>
              <a:cxnLst/>
              <a:rect l="l" t="t" r="r" b="b"/>
              <a:pathLst>
                <a:path w="1356688" h="810295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781739"/>
                  </a:lnTo>
                  <a:cubicBezTo>
                    <a:pt x="1356688" y="789312"/>
                    <a:pt x="1353680" y="796576"/>
                    <a:pt x="1348324" y="801931"/>
                  </a:cubicBezTo>
                  <a:cubicBezTo>
                    <a:pt x="1342969" y="807286"/>
                    <a:pt x="1335706" y="810295"/>
                    <a:pt x="1328132" y="810295"/>
                  </a:cubicBezTo>
                  <a:lnTo>
                    <a:pt x="28556" y="810295"/>
                  </a:lnTo>
                  <a:cubicBezTo>
                    <a:pt x="12785" y="810295"/>
                    <a:pt x="0" y="797510"/>
                    <a:pt x="0" y="781739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6688" cy="867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3526" y="4554847"/>
            <a:ext cx="4803122" cy="2661402"/>
          </a:xfrm>
          <a:custGeom>
            <a:avLst/>
            <a:gdLst/>
            <a:ahLst/>
            <a:cxnLst/>
            <a:rect l="l" t="t" r="r" b="b"/>
            <a:pathLst>
              <a:path w="4803122" h="2661402">
                <a:moveTo>
                  <a:pt x="0" y="0"/>
                </a:moveTo>
                <a:lnTo>
                  <a:pt x="4803122" y="0"/>
                </a:lnTo>
                <a:lnTo>
                  <a:pt x="4803122" y="2661401"/>
                </a:lnTo>
                <a:lnTo>
                  <a:pt x="0" y="2661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145498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Open Sauce Bold"/>
              </a:rPr>
              <a:t>Distribución</a:t>
            </a:r>
            <a:r>
              <a:rPr lang="en-US" sz="5000" dirty="0">
                <a:solidFill>
                  <a:srgbClr val="000000"/>
                </a:solidFill>
                <a:latin typeface="Open Sauce Bold"/>
              </a:rPr>
              <a:t> de </a:t>
            </a:r>
            <a:r>
              <a:rPr lang="en-US" sz="5000" dirty="0" err="1">
                <a:solidFill>
                  <a:srgbClr val="000000"/>
                </a:solidFill>
                <a:latin typeface="Open Sauce Bold"/>
              </a:rPr>
              <a:t>los</a:t>
            </a:r>
            <a:r>
              <a:rPr lang="en-US" sz="5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Open Sauce Bold"/>
              </a:rPr>
              <a:t>comentarios</a:t>
            </a:r>
            <a:r>
              <a:rPr lang="en-US" sz="5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Open Sauce Bold"/>
              </a:rPr>
              <a:t>por</a:t>
            </a:r>
            <a:r>
              <a:rPr lang="en-US" sz="5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Open Sauce Bold"/>
              </a:rPr>
              <a:t>año</a:t>
            </a:r>
            <a:endParaRPr lang="en-US" sz="5000" dirty="0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54709" y="2851162"/>
            <a:ext cx="11704591" cy="6565075"/>
          </a:xfrm>
          <a:custGeom>
            <a:avLst/>
            <a:gdLst/>
            <a:ahLst/>
            <a:cxnLst/>
            <a:rect l="l" t="t" r="r" b="b"/>
            <a:pathLst>
              <a:path w="11704591" h="6565075">
                <a:moveTo>
                  <a:pt x="0" y="0"/>
                </a:moveTo>
                <a:lnTo>
                  <a:pt x="11704591" y="0"/>
                </a:lnTo>
                <a:lnTo>
                  <a:pt x="11704591" y="6565076"/>
                </a:lnTo>
                <a:lnTo>
                  <a:pt x="0" y="656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847036" y="3896067"/>
            <a:ext cx="5151176" cy="2444927"/>
            <a:chOff x="0" y="0"/>
            <a:chExt cx="1356688" cy="643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65999" y="4072146"/>
            <a:ext cx="4913250" cy="2061554"/>
          </a:xfrm>
          <a:custGeom>
            <a:avLst/>
            <a:gdLst/>
            <a:ahLst/>
            <a:cxnLst/>
            <a:rect l="l" t="t" r="r" b="b"/>
            <a:pathLst>
              <a:path w="4913250" h="2061554">
                <a:moveTo>
                  <a:pt x="0" y="0"/>
                </a:moveTo>
                <a:lnTo>
                  <a:pt x="4913250" y="0"/>
                </a:lnTo>
                <a:lnTo>
                  <a:pt x="4913250" y="2061554"/>
                </a:lnTo>
                <a:lnTo>
                  <a:pt x="0" y="206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115720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Open Sauce Bold"/>
              </a:rPr>
              <a:t>Sentimientos más frecuentes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64961" y="3159975"/>
            <a:ext cx="11499117" cy="5947450"/>
          </a:xfrm>
          <a:custGeom>
            <a:avLst/>
            <a:gdLst/>
            <a:ahLst/>
            <a:cxnLst/>
            <a:rect l="l" t="t" r="r" b="b"/>
            <a:pathLst>
              <a:path w="11499117" h="5947450">
                <a:moveTo>
                  <a:pt x="0" y="0"/>
                </a:moveTo>
                <a:lnTo>
                  <a:pt x="11499118" y="0"/>
                </a:lnTo>
                <a:lnTo>
                  <a:pt x="11499118" y="5947450"/>
                </a:lnTo>
                <a:lnTo>
                  <a:pt x="0" y="594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softEdge rad="127000"/>
          </a:effectLst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707056" y="3921037"/>
            <a:ext cx="5038379" cy="2444927"/>
            <a:chOff x="0" y="0"/>
            <a:chExt cx="1326981" cy="643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6981" cy="643931"/>
            </a:xfrm>
            <a:custGeom>
              <a:avLst/>
              <a:gdLst/>
              <a:ahLst/>
              <a:cxnLst/>
              <a:rect l="l" t="t" r="r" b="b"/>
              <a:pathLst>
                <a:path w="1326981" h="643931">
                  <a:moveTo>
                    <a:pt x="29195" y="0"/>
                  </a:moveTo>
                  <a:lnTo>
                    <a:pt x="1297785" y="0"/>
                  </a:lnTo>
                  <a:cubicBezTo>
                    <a:pt x="1313910" y="0"/>
                    <a:pt x="1326981" y="13071"/>
                    <a:pt x="1326981" y="29195"/>
                  </a:cubicBezTo>
                  <a:lnTo>
                    <a:pt x="1326981" y="614736"/>
                  </a:lnTo>
                  <a:cubicBezTo>
                    <a:pt x="1326981" y="622479"/>
                    <a:pt x="1323905" y="629905"/>
                    <a:pt x="1318430" y="635380"/>
                  </a:cubicBezTo>
                  <a:cubicBezTo>
                    <a:pt x="1312954" y="640855"/>
                    <a:pt x="1305528" y="643931"/>
                    <a:pt x="1297785" y="643931"/>
                  </a:cubicBezTo>
                  <a:lnTo>
                    <a:pt x="29195" y="643931"/>
                  </a:lnTo>
                  <a:cubicBezTo>
                    <a:pt x="13071" y="643931"/>
                    <a:pt x="0" y="630860"/>
                    <a:pt x="0" y="614736"/>
                  </a:cubicBezTo>
                  <a:lnTo>
                    <a:pt x="0" y="29195"/>
                  </a:lnTo>
                  <a:cubicBezTo>
                    <a:pt x="0" y="13071"/>
                    <a:pt x="13071" y="0"/>
                    <a:pt x="29195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26981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7046" y="4107661"/>
            <a:ext cx="4898399" cy="2026040"/>
          </a:xfrm>
          <a:custGeom>
            <a:avLst/>
            <a:gdLst/>
            <a:ahLst/>
            <a:cxnLst/>
            <a:rect l="l" t="t" r="r" b="b"/>
            <a:pathLst>
              <a:path w="4898399" h="2026040">
                <a:moveTo>
                  <a:pt x="0" y="0"/>
                </a:moveTo>
                <a:lnTo>
                  <a:pt x="4898400" y="0"/>
                </a:lnTo>
                <a:lnTo>
                  <a:pt x="4898400" y="2026039"/>
                </a:lnTo>
                <a:lnTo>
                  <a:pt x="0" y="202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164122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Open Sauce Bold"/>
              </a:rPr>
              <a:t>Tipo de sentimiento con mayor número de likes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36329" y="3156355"/>
            <a:ext cx="11556382" cy="6101945"/>
          </a:xfrm>
          <a:custGeom>
            <a:avLst/>
            <a:gdLst/>
            <a:ahLst/>
            <a:cxnLst/>
            <a:rect l="l" t="t" r="r" b="b"/>
            <a:pathLst>
              <a:path w="11556382" h="6101945">
                <a:moveTo>
                  <a:pt x="0" y="0"/>
                </a:moveTo>
                <a:lnTo>
                  <a:pt x="11556382" y="0"/>
                </a:lnTo>
                <a:lnTo>
                  <a:pt x="11556382" y="6101945"/>
                </a:lnTo>
                <a:lnTo>
                  <a:pt x="0" y="6101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softEdge rad="127000"/>
          </a:effectLst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707056" y="3921037"/>
            <a:ext cx="5038379" cy="2444927"/>
            <a:chOff x="0" y="0"/>
            <a:chExt cx="1326981" cy="643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6981" cy="643931"/>
            </a:xfrm>
            <a:custGeom>
              <a:avLst/>
              <a:gdLst/>
              <a:ahLst/>
              <a:cxnLst/>
              <a:rect l="l" t="t" r="r" b="b"/>
              <a:pathLst>
                <a:path w="1326981" h="643931">
                  <a:moveTo>
                    <a:pt x="29195" y="0"/>
                  </a:moveTo>
                  <a:lnTo>
                    <a:pt x="1297785" y="0"/>
                  </a:lnTo>
                  <a:cubicBezTo>
                    <a:pt x="1313910" y="0"/>
                    <a:pt x="1326981" y="13071"/>
                    <a:pt x="1326981" y="29195"/>
                  </a:cubicBezTo>
                  <a:lnTo>
                    <a:pt x="1326981" y="614736"/>
                  </a:lnTo>
                  <a:cubicBezTo>
                    <a:pt x="1326981" y="622479"/>
                    <a:pt x="1323905" y="629905"/>
                    <a:pt x="1318430" y="635380"/>
                  </a:cubicBezTo>
                  <a:cubicBezTo>
                    <a:pt x="1312954" y="640855"/>
                    <a:pt x="1305528" y="643931"/>
                    <a:pt x="1297785" y="643931"/>
                  </a:cubicBezTo>
                  <a:lnTo>
                    <a:pt x="29195" y="643931"/>
                  </a:lnTo>
                  <a:cubicBezTo>
                    <a:pt x="13071" y="643931"/>
                    <a:pt x="0" y="630860"/>
                    <a:pt x="0" y="614736"/>
                  </a:cubicBezTo>
                  <a:lnTo>
                    <a:pt x="0" y="29195"/>
                  </a:lnTo>
                  <a:cubicBezTo>
                    <a:pt x="0" y="13071"/>
                    <a:pt x="13071" y="0"/>
                    <a:pt x="29195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26981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7036" y="4120430"/>
            <a:ext cx="4689293" cy="2013270"/>
          </a:xfrm>
          <a:custGeom>
            <a:avLst/>
            <a:gdLst/>
            <a:ahLst/>
            <a:cxnLst/>
            <a:rect l="l" t="t" r="r" b="b"/>
            <a:pathLst>
              <a:path w="4689293" h="2013270">
                <a:moveTo>
                  <a:pt x="0" y="0"/>
                </a:moveTo>
                <a:lnTo>
                  <a:pt x="4689293" y="0"/>
                </a:lnTo>
                <a:lnTo>
                  <a:pt x="4689293" y="2013270"/>
                </a:lnTo>
                <a:lnTo>
                  <a:pt x="0" y="2013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680693" y="1058574"/>
            <a:ext cx="16926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Open Sauce Bold"/>
              </a:rPr>
              <a:t>Tipo de sentimiento con mayor número de Retweets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09330" y="2902593"/>
            <a:ext cx="11546141" cy="6421981"/>
          </a:xfrm>
          <a:custGeom>
            <a:avLst/>
            <a:gdLst/>
            <a:ahLst/>
            <a:cxnLst/>
            <a:rect l="l" t="t" r="r" b="b"/>
            <a:pathLst>
              <a:path w="11546141" h="6421981">
                <a:moveTo>
                  <a:pt x="0" y="0"/>
                </a:moveTo>
                <a:lnTo>
                  <a:pt x="11546141" y="0"/>
                </a:lnTo>
                <a:lnTo>
                  <a:pt x="11546141" y="6421981"/>
                </a:lnTo>
                <a:lnTo>
                  <a:pt x="0" y="6421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softEdge rad="127000"/>
          </a:effectLst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707056" y="3921037"/>
            <a:ext cx="5038379" cy="3347300"/>
            <a:chOff x="0" y="0"/>
            <a:chExt cx="1326981" cy="881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6981" cy="881593"/>
            </a:xfrm>
            <a:custGeom>
              <a:avLst/>
              <a:gdLst/>
              <a:ahLst/>
              <a:cxnLst/>
              <a:rect l="l" t="t" r="r" b="b"/>
              <a:pathLst>
                <a:path w="1326981" h="881593">
                  <a:moveTo>
                    <a:pt x="29195" y="0"/>
                  </a:moveTo>
                  <a:lnTo>
                    <a:pt x="1297785" y="0"/>
                  </a:lnTo>
                  <a:cubicBezTo>
                    <a:pt x="1313910" y="0"/>
                    <a:pt x="1326981" y="13071"/>
                    <a:pt x="1326981" y="29195"/>
                  </a:cubicBezTo>
                  <a:lnTo>
                    <a:pt x="1326981" y="852398"/>
                  </a:lnTo>
                  <a:cubicBezTo>
                    <a:pt x="1326981" y="868522"/>
                    <a:pt x="1313910" y="881593"/>
                    <a:pt x="1297785" y="881593"/>
                  </a:cubicBezTo>
                  <a:lnTo>
                    <a:pt x="29195" y="881593"/>
                  </a:lnTo>
                  <a:cubicBezTo>
                    <a:pt x="13071" y="881593"/>
                    <a:pt x="0" y="868522"/>
                    <a:pt x="0" y="852398"/>
                  </a:cubicBezTo>
                  <a:lnTo>
                    <a:pt x="0" y="29195"/>
                  </a:lnTo>
                  <a:cubicBezTo>
                    <a:pt x="0" y="13071"/>
                    <a:pt x="13071" y="0"/>
                    <a:pt x="29195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26981" cy="938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7036" y="4142228"/>
            <a:ext cx="4662293" cy="2904917"/>
          </a:xfrm>
          <a:custGeom>
            <a:avLst/>
            <a:gdLst/>
            <a:ahLst/>
            <a:cxnLst/>
            <a:rect l="l" t="t" r="r" b="b"/>
            <a:pathLst>
              <a:path w="4662293" h="2904917">
                <a:moveTo>
                  <a:pt x="0" y="0"/>
                </a:moveTo>
                <a:lnTo>
                  <a:pt x="4662294" y="0"/>
                </a:lnTo>
                <a:lnTo>
                  <a:pt x="4662294" y="2904917"/>
                </a:lnTo>
                <a:lnTo>
                  <a:pt x="0" y="2904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138956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Open Sauce Bold"/>
              </a:rPr>
              <a:t>Sentimientos más frecuentes en USA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60557" y="2756509"/>
            <a:ext cx="4257752" cy="1581912"/>
            <a:chOff x="0" y="0"/>
            <a:chExt cx="1121383" cy="4166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1383" cy="416635"/>
            </a:xfrm>
            <a:custGeom>
              <a:avLst/>
              <a:gdLst/>
              <a:ahLst/>
              <a:cxnLst/>
              <a:rect l="l" t="t" r="r" b="b"/>
              <a:pathLst>
                <a:path w="1121383" h="416635">
                  <a:moveTo>
                    <a:pt x="34548" y="0"/>
                  </a:moveTo>
                  <a:lnTo>
                    <a:pt x="1086836" y="0"/>
                  </a:lnTo>
                  <a:cubicBezTo>
                    <a:pt x="1095998" y="0"/>
                    <a:pt x="1104786" y="3640"/>
                    <a:pt x="1111265" y="10119"/>
                  </a:cubicBezTo>
                  <a:cubicBezTo>
                    <a:pt x="1117743" y="16598"/>
                    <a:pt x="1121383" y="25385"/>
                    <a:pt x="1121383" y="34548"/>
                  </a:cubicBezTo>
                  <a:lnTo>
                    <a:pt x="1121383" y="382087"/>
                  </a:lnTo>
                  <a:cubicBezTo>
                    <a:pt x="1121383" y="401168"/>
                    <a:pt x="1105916" y="416635"/>
                    <a:pt x="1086836" y="416635"/>
                  </a:cubicBezTo>
                  <a:lnTo>
                    <a:pt x="34548" y="416635"/>
                  </a:lnTo>
                  <a:cubicBezTo>
                    <a:pt x="25385" y="416635"/>
                    <a:pt x="16598" y="412995"/>
                    <a:pt x="10119" y="406516"/>
                  </a:cubicBezTo>
                  <a:cubicBezTo>
                    <a:pt x="3640" y="400037"/>
                    <a:pt x="0" y="391250"/>
                    <a:pt x="0" y="382087"/>
                  </a:cubicBezTo>
                  <a:lnTo>
                    <a:pt x="0" y="34548"/>
                  </a:lnTo>
                  <a:cubicBezTo>
                    <a:pt x="0" y="25385"/>
                    <a:pt x="3640" y="16598"/>
                    <a:pt x="10119" y="10119"/>
                  </a:cubicBezTo>
                  <a:cubicBezTo>
                    <a:pt x="16598" y="3640"/>
                    <a:pt x="25385" y="0"/>
                    <a:pt x="34548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21383" cy="473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611" y="2892021"/>
            <a:ext cx="3629646" cy="1310888"/>
          </a:xfrm>
          <a:custGeom>
            <a:avLst/>
            <a:gdLst/>
            <a:ahLst/>
            <a:cxnLst/>
            <a:rect l="l" t="t" r="r" b="b"/>
            <a:pathLst>
              <a:path w="3629646" h="1310888">
                <a:moveTo>
                  <a:pt x="0" y="0"/>
                </a:moveTo>
                <a:lnTo>
                  <a:pt x="3629646" y="0"/>
                </a:lnTo>
                <a:lnTo>
                  <a:pt x="3629646" y="1310889"/>
                </a:lnTo>
                <a:lnTo>
                  <a:pt x="0" y="1310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2029079" y="4480461"/>
            <a:ext cx="4520709" cy="5081764"/>
            <a:chOff x="0" y="0"/>
            <a:chExt cx="1190639" cy="13384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0639" cy="1338407"/>
            </a:xfrm>
            <a:custGeom>
              <a:avLst/>
              <a:gdLst/>
              <a:ahLst/>
              <a:cxnLst/>
              <a:rect l="l" t="t" r="r" b="b"/>
              <a:pathLst>
                <a:path w="1190639" h="1338407">
                  <a:moveTo>
                    <a:pt x="32538" y="0"/>
                  </a:moveTo>
                  <a:lnTo>
                    <a:pt x="1158101" y="0"/>
                  </a:lnTo>
                  <a:cubicBezTo>
                    <a:pt x="1176072" y="0"/>
                    <a:pt x="1190639" y="14568"/>
                    <a:pt x="1190639" y="32538"/>
                  </a:cubicBezTo>
                  <a:lnTo>
                    <a:pt x="1190639" y="1305869"/>
                  </a:lnTo>
                  <a:cubicBezTo>
                    <a:pt x="1190639" y="1314498"/>
                    <a:pt x="1187211" y="1322775"/>
                    <a:pt x="1181109" y="1328877"/>
                  </a:cubicBezTo>
                  <a:cubicBezTo>
                    <a:pt x="1175007" y="1334979"/>
                    <a:pt x="1166731" y="1338407"/>
                    <a:pt x="1158101" y="1338407"/>
                  </a:cubicBezTo>
                  <a:lnTo>
                    <a:pt x="32538" y="1338407"/>
                  </a:lnTo>
                  <a:cubicBezTo>
                    <a:pt x="14568" y="1338407"/>
                    <a:pt x="0" y="1323839"/>
                    <a:pt x="0" y="1305869"/>
                  </a:cubicBezTo>
                  <a:lnTo>
                    <a:pt x="0" y="32538"/>
                  </a:lnTo>
                  <a:cubicBezTo>
                    <a:pt x="0" y="14568"/>
                    <a:pt x="14568" y="0"/>
                    <a:pt x="32538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90639" cy="139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274508" y="4649030"/>
            <a:ext cx="4029851" cy="4744626"/>
          </a:xfrm>
          <a:custGeom>
            <a:avLst/>
            <a:gdLst/>
            <a:ahLst/>
            <a:cxnLst/>
            <a:rect l="l" t="t" r="r" b="b"/>
            <a:pathLst>
              <a:path w="4029851" h="4744626">
                <a:moveTo>
                  <a:pt x="0" y="0"/>
                </a:moveTo>
                <a:lnTo>
                  <a:pt x="4029851" y="0"/>
                </a:lnTo>
                <a:lnTo>
                  <a:pt x="4029851" y="4744626"/>
                </a:lnTo>
                <a:lnTo>
                  <a:pt x="0" y="474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6" name="Group 16"/>
          <p:cNvGrpSpPr/>
          <p:nvPr/>
        </p:nvGrpSpPr>
        <p:grpSpPr>
          <a:xfrm>
            <a:off x="9144000" y="2682539"/>
            <a:ext cx="6197854" cy="2191014"/>
            <a:chOff x="0" y="0"/>
            <a:chExt cx="1632357" cy="5770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2357" cy="577057"/>
            </a:xfrm>
            <a:custGeom>
              <a:avLst/>
              <a:gdLst/>
              <a:ahLst/>
              <a:cxnLst/>
              <a:rect l="l" t="t" r="r" b="b"/>
              <a:pathLst>
                <a:path w="1632357" h="577057">
                  <a:moveTo>
                    <a:pt x="23733" y="0"/>
                  </a:moveTo>
                  <a:lnTo>
                    <a:pt x="1608623" y="0"/>
                  </a:lnTo>
                  <a:cubicBezTo>
                    <a:pt x="1614918" y="0"/>
                    <a:pt x="1620955" y="2500"/>
                    <a:pt x="1625405" y="6951"/>
                  </a:cubicBezTo>
                  <a:cubicBezTo>
                    <a:pt x="1629856" y="11402"/>
                    <a:pt x="1632357" y="17439"/>
                    <a:pt x="1632357" y="23733"/>
                  </a:cubicBezTo>
                  <a:lnTo>
                    <a:pt x="1632357" y="553324"/>
                  </a:lnTo>
                  <a:cubicBezTo>
                    <a:pt x="1632357" y="566431"/>
                    <a:pt x="1621731" y="577057"/>
                    <a:pt x="1608623" y="577057"/>
                  </a:cubicBezTo>
                  <a:lnTo>
                    <a:pt x="23733" y="577057"/>
                  </a:lnTo>
                  <a:cubicBezTo>
                    <a:pt x="10626" y="577057"/>
                    <a:pt x="0" y="566431"/>
                    <a:pt x="0" y="553324"/>
                  </a:cubicBezTo>
                  <a:lnTo>
                    <a:pt x="0" y="23733"/>
                  </a:lnTo>
                  <a:cubicBezTo>
                    <a:pt x="0" y="10626"/>
                    <a:pt x="10626" y="0"/>
                    <a:pt x="23733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32357" cy="634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336474" y="2892021"/>
            <a:ext cx="5812906" cy="1786535"/>
          </a:xfrm>
          <a:custGeom>
            <a:avLst/>
            <a:gdLst/>
            <a:ahLst/>
            <a:cxnLst/>
            <a:rect l="l" t="t" r="r" b="b"/>
            <a:pathLst>
              <a:path w="5812906" h="1786535">
                <a:moveTo>
                  <a:pt x="0" y="0"/>
                </a:moveTo>
                <a:lnTo>
                  <a:pt x="5812906" y="0"/>
                </a:lnTo>
                <a:lnTo>
                  <a:pt x="5812906" y="1786536"/>
                </a:lnTo>
                <a:lnTo>
                  <a:pt x="0" y="178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0" name="Group 20"/>
          <p:cNvGrpSpPr/>
          <p:nvPr/>
        </p:nvGrpSpPr>
        <p:grpSpPr>
          <a:xfrm>
            <a:off x="8268613" y="5143500"/>
            <a:ext cx="8220439" cy="4314747"/>
            <a:chOff x="0" y="0"/>
            <a:chExt cx="2165054" cy="11363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5054" cy="1136394"/>
            </a:xfrm>
            <a:custGeom>
              <a:avLst/>
              <a:gdLst/>
              <a:ahLst/>
              <a:cxnLst/>
              <a:rect l="l" t="t" r="r" b="b"/>
              <a:pathLst>
                <a:path w="2165054" h="1136394">
                  <a:moveTo>
                    <a:pt x="17894" y="0"/>
                  </a:moveTo>
                  <a:lnTo>
                    <a:pt x="2147160" y="0"/>
                  </a:lnTo>
                  <a:cubicBezTo>
                    <a:pt x="2151905" y="0"/>
                    <a:pt x="2156457" y="1885"/>
                    <a:pt x="2159813" y="5241"/>
                  </a:cubicBezTo>
                  <a:cubicBezTo>
                    <a:pt x="2163169" y="8597"/>
                    <a:pt x="2165054" y="13148"/>
                    <a:pt x="2165054" y="17894"/>
                  </a:cubicBezTo>
                  <a:lnTo>
                    <a:pt x="2165054" y="1118500"/>
                  </a:lnTo>
                  <a:cubicBezTo>
                    <a:pt x="2165054" y="1123246"/>
                    <a:pt x="2163169" y="1127798"/>
                    <a:pt x="2159813" y="1131153"/>
                  </a:cubicBezTo>
                  <a:cubicBezTo>
                    <a:pt x="2156457" y="1134509"/>
                    <a:pt x="2151905" y="1136394"/>
                    <a:pt x="2147160" y="1136394"/>
                  </a:cubicBezTo>
                  <a:lnTo>
                    <a:pt x="17894" y="1136394"/>
                  </a:lnTo>
                  <a:cubicBezTo>
                    <a:pt x="8011" y="1136394"/>
                    <a:pt x="0" y="1128383"/>
                    <a:pt x="0" y="1118500"/>
                  </a:cubicBezTo>
                  <a:lnTo>
                    <a:pt x="0" y="17894"/>
                  </a:lnTo>
                  <a:cubicBezTo>
                    <a:pt x="0" y="13148"/>
                    <a:pt x="1885" y="8597"/>
                    <a:pt x="5241" y="5241"/>
                  </a:cubicBezTo>
                  <a:cubicBezTo>
                    <a:pt x="8597" y="1885"/>
                    <a:pt x="13148" y="0"/>
                    <a:pt x="17894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165054" cy="119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466385" y="5299000"/>
            <a:ext cx="7824895" cy="4003747"/>
          </a:xfrm>
          <a:custGeom>
            <a:avLst/>
            <a:gdLst/>
            <a:ahLst/>
            <a:cxnLst/>
            <a:rect l="l" t="t" r="r" b="b"/>
            <a:pathLst>
              <a:path w="7824895" h="4003747">
                <a:moveTo>
                  <a:pt x="0" y="0"/>
                </a:moveTo>
                <a:lnTo>
                  <a:pt x="7824895" y="0"/>
                </a:lnTo>
                <a:lnTo>
                  <a:pt x="7824895" y="4003747"/>
                </a:lnTo>
                <a:lnTo>
                  <a:pt x="0" y="400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07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TextBox 24"/>
          <p:cNvSpPr txBox="1"/>
          <p:nvPr/>
        </p:nvSpPr>
        <p:spPr>
          <a:xfrm>
            <a:off x="847036" y="1015739"/>
            <a:ext cx="129481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Open Sauce Bold"/>
              </a:rPr>
              <a:t>Hashtag más frecuente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35432">
            <a:off x="8401691" y="489967"/>
            <a:ext cx="9290144" cy="9307066"/>
          </a:xfrm>
          <a:custGeom>
            <a:avLst/>
            <a:gdLst/>
            <a:ahLst/>
            <a:cxnLst/>
            <a:rect l="l" t="t" r="r" b="b"/>
            <a:pathLst>
              <a:path w="9290144" h="9307066">
                <a:moveTo>
                  <a:pt x="0" y="0"/>
                </a:moveTo>
                <a:lnTo>
                  <a:pt x="9290144" y="0"/>
                </a:lnTo>
                <a:lnTo>
                  <a:pt x="9290144" y="9307066"/>
                </a:lnTo>
                <a:lnTo>
                  <a:pt x="0" y="930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634284" y="3390900"/>
            <a:ext cx="8424116" cy="2583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s-ES" sz="2600" dirty="0">
                <a:latin typeface="Open Sauce" panose="020B0604020202020204" charset="0"/>
              </a:rPr>
              <a:t>Este proyecto me permitió comprender la relevancia de las herramientas de ciencia y análisis de datos en la era digital actual. Los datos obtenidos a través de estas herramientas proporcionan una base sólida para la toma de decisiones informadas y precisas</a:t>
            </a:r>
            <a:endParaRPr lang="en-US" sz="2600" dirty="0">
              <a:solidFill>
                <a:srgbClr val="000000"/>
              </a:solidFill>
              <a:latin typeface="Open Sauce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4284" y="1415576"/>
            <a:ext cx="9502698" cy="101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s-MX" sz="6999" dirty="0">
                <a:solidFill>
                  <a:srgbClr val="000000"/>
                </a:solidFill>
                <a:latin typeface="Open Sauce Bold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6695088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98829" y="1397152"/>
            <a:ext cx="7506343" cy="7492695"/>
          </a:xfrm>
          <a:custGeom>
            <a:avLst/>
            <a:gdLst/>
            <a:ahLst/>
            <a:cxnLst/>
            <a:rect l="l" t="t" r="r" b="b"/>
            <a:pathLst>
              <a:path w="7506343" h="7492695">
                <a:moveTo>
                  <a:pt x="0" y="0"/>
                </a:moveTo>
                <a:lnTo>
                  <a:pt x="7506343" y="0"/>
                </a:lnTo>
                <a:lnTo>
                  <a:pt x="7506343" y="7492696"/>
                </a:lnTo>
                <a:lnTo>
                  <a:pt x="0" y="749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1913360" y="1665465"/>
            <a:ext cx="4637380" cy="69560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8962" r="-7674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4284" y="2903385"/>
            <a:ext cx="8901303" cy="547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s-MX" sz="2400" dirty="0">
                <a:solidFill>
                  <a:srgbClr val="FFFFFF"/>
                </a:solidFill>
                <a:latin typeface="Open Sauce"/>
              </a:rPr>
              <a:t>El presente proyecto tiene como objetivo procesar y presentar la información contenida en un </a:t>
            </a:r>
            <a:r>
              <a:rPr lang="es-MX" sz="2400" dirty="0" err="1">
                <a:solidFill>
                  <a:srgbClr val="FFFFFF"/>
                </a:solidFill>
                <a:latin typeface="Open Sauce"/>
              </a:rPr>
              <a:t>dataset</a:t>
            </a:r>
            <a:r>
              <a:rPr lang="es-MX" sz="2400" dirty="0">
                <a:solidFill>
                  <a:srgbClr val="FFFFFF"/>
                </a:solidFill>
                <a:latin typeface="Open Sauce"/>
              </a:rPr>
              <a:t> que compila comentarios de diversas redes sociales, utilizando consultas SQL. El propósito es transformar los datos en crudo en información comprensible y valiosa, revelando </a:t>
            </a:r>
            <a:r>
              <a:rPr lang="es-MX" sz="2400" dirty="0" err="1">
                <a:solidFill>
                  <a:srgbClr val="FFFFFF"/>
                </a:solidFill>
                <a:latin typeface="Open Sauce"/>
              </a:rPr>
              <a:t>insights</a:t>
            </a:r>
            <a:r>
              <a:rPr lang="es-MX" sz="2400" dirty="0">
                <a:solidFill>
                  <a:srgbClr val="FFFFFF"/>
                </a:solidFill>
                <a:latin typeface="Open Sauce"/>
              </a:rPr>
              <a:t> y patrones que no son evidentes a simple vista. Este procesamiento incluirá limpieza de datos, análisis exploratorio y visualización de datos, para extraer y comunicar información significativa que permita una comprensión más profunda del comportamiento y las interacciones de los usuarios en las redes sociales.</a:t>
            </a:r>
          </a:p>
          <a:p>
            <a:pPr algn="l">
              <a:lnSpc>
                <a:spcPts val="3600"/>
              </a:lnSpc>
            </a:pPr>
            <a:endParaRPr lang="es-MX" sz="24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34284" y="1767574"/>
            <a:ext cx="890130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s-MX" sz="5000">
                <a:solidFill>
                  <a:srgbClr val="FFFFFF"/>
                </a:solidFill>
                <a:latin typeface="Open Sauce Bold"/>
              </a:rPr>
              <a:t>Introducción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35432">
            <a:off x="8401691" y="489967"/>
            <a:ext cx="9290144" cy="9307066"/>
          </a:xfrm>
          <a:custGeom>
            <a:avLst/>
            <a:gdLst/>
            <a:ahLst/>
            <a:cxnLst/>
            <a:rect l="l" t="t" r="r" b="b"/>
            <a:pathLst>
              <a:path w="9290144" h="9307066">
                <a:moveTo>
                  <a:pt x="0" y="0"/>
                </a:moveTo>
                <a:lnTo>
                  <a:pt x="9290144" y="0"/>
                </a:lnTo>
                <a:lnTo>
                  <a:pt x="9290144" y="9307066"/>
                </a:lnTo>
                <a:lnTo>
                  <a:pt x="0" y="9307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634284" y="4580015"/>
            <a:ext cx="12554389" cy="345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Obtener información relevante y útil para responder a preguntas tales como : </a:t>
            </a:r>
          </a:p>
          <a:p>
            <a:pPr algn="l">
              <a:lnSpc>
                <a:spcPts val="3380"/>
              </a:lnSpc>
            </a:pPr>
            <a:endParaRPr lang="es-MX" sz="2600" dirty="0">
              <a:solidFill>
                <a:srgbClr val="000000"/>
              </a:solidFill>
              <a:latin typeface="Open Sauce"/>
            </a:endParaRP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¿Cuántos usuarios hay por país en el </a:t>
            </a:r>
            <a:r>
              <a:rPr lang="es-MX" sz="2600" dirty="0" err="1">
                <a:solidFill>
                  <a:srgbClr val="000000"/>
                </a:solidFill>
                <a:latin typeface="Open Sauce"/>
              </a:rPr>
              <a:t>dataset</a:t>
            </a:r>
            <a:r>
              <a:rPr lang="es-MX" sz="2600" dirty="0">
                <a:solidFill>
                  <a:srgbClr val="000000"/>
                </a:solidFill>
                <a:latin typeface="Open Sauce"/>
              </a:rPr>
              <a:t>?</a:t>
            </a: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¿Cuántos usuarios hay por cada red social del </a:t>
            </a:r>
            <a:r>
              <a:rPr lang="es-MX" sz="2600" dirty="0" err="1">
                <a:solidFill>
                  <a:srgbClr val="000000"/>
                </a:solidFill>
                <a:latin typeface="Open Sauce"/>
              </a:rPr>
              <a:t>dataset</a:t>
            </a:r>
            <a:r>
              <a:rPr lang="es-MX" sz="2600" dirty="0">
                <a:solidFill>
                  <a:srgbClr val="000000"/>
                </a:solidFill>
                <a:latin typeface="Open Sauce"/>
              </a:rPr>
              <a:t>?</a:t>
            </a: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¿Cuántos comentarios hay registrados por año en el </a:t>
            </a:r>
            <a:r>
              <a:rPr lang="es-MX" sz="2600" dirty="0" err="1">
                <a:solidFill>
                  <a:srgbClr val="000000"/>
                </a:solidFill>
                <a:latin typeface="Open Sauce"/>
              </a:rPr>
              <a:t>dataset</a:t>
            </a:r>
            <a:r>
              <a:rPr lang="es-MX" sz="2600" dirty="0">
                <a:solidFill>
                  <a:srgbClr val="000000"/>
                </a:solidFill>
                <a:latin typeface="Open Sauce"/>
              </a:rPr>
              <a:t>?</a:t>
            </a: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¿Cómo se encuentran distribuidos los sentimientos por comentario?</a:t>
            </a: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 Cuáles tipos de comentarios/sentimientos generan más reacciones?</a:t>
            </a:r>
          </a:p>
          <a:p>
            <a:pPr marL="561342" lvl="1" indent="-280671" algn="l">
              <a:lnSpc>
                <a:spcPts val="3380"/>
              </a:lnSpc>
              <a:buFont typeface="Arial"/>
              <a:buChar char="•"/>
            </a:pPr>
            <a:r>
              <a:rPr lang="es-MX" sz="2600" dirty="0">
                <a:solidFill>
                  <a:srgbClr val="000000"/>
                </a:solidFill>
                <a:latin typeface="Open Sauce"/>
              </a:rPr>
              <a:t>¿Como están distribuidos los sentimientos por plataforma?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4284" y="1415576"/>
            <a:ext cx="950269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s-MX" sz="6999" dirty="0">
                <a:solidFill>
                  <a:srgbClr val="000000"/>
                </a:solidFill>
                <a:latin typeface="Open Sauce Bold"/>
              </a:rPr>
              <a:t>¿Cuál es el objetivo de este estudio?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697723"/>
            <a:chOff x="0" y="0"/>
            <a:chExt cx="4274726" cy="447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447137"/>
            </a:xfrm>
            <a:custGeom>
              <a:avLst/>
              <a:gdLst/>
              <a:ahLst/>
              <a:cxnLst/>
              <a:rect l="l" t="t" r="r" b="b"/>
              <a:pathLst>
                <a:path w="4274726" h="447137">
                  <a:moveTo>
                    <a:pt x="12879" y="0"/>
                  </a:moveTo>
                  <a:lnTo>
                    <a:pt x="4261847" y="0"/>
                  </a:lnTo>
                  <a:cubicBezTo>
                    <a:pt x="4268960" y="0"/>
                    <a:pt x="4274726" y="5766"/>
                    <a:pt x="4274726" y="12879"/>
                  </a:cubicBezTo>
                  <a:lnTo>
                    <a:pt x="4274726" y="434258"/>
                  </a:lnTo>
                  <a:cubicBezTo>
                    <a:pt x="4274726" y="441371"/>
                    <a:pt x="4268960" y="447137"/>
                    <a:pt x="4261847" y="447137"/>
                  </a:cubicBezTo>
                  <a:lnTo>
                    <a:pt x="12879" y="447137"/>
                  </a:lnTo>
                  <a:cubicBezTo>
                    <a:pt x="5766" y="447137"/>
                    <a:pt x="0" y="441371"/>
                    <a:pt x="0" y="434258"/>
                  </a:cubicBezTo>
                  <a:lnTo>
                    <a:pt x="0" y="12879"/>
                  </a:lnTo>
                  <a:cubicBezTo>
                    <a:pt x="0" y="5766"/>
                    <a:pt x="5766" y="0"/>
                    <a:pt x="1287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72460"/>
            <a:ext cx="16230600" cy="5270014"/>
          </a:xfrm>
          <a:custGeom>
            <a:avLst/>
            <a:gdLst/>
            <a:ahLst/>
            <a:cxnLst/>
            <a:rect l="l" t="t" r="r" b="b"/>
            <a:pathLst>
              <a:path w="16230600" h="5038024">
                <a:moveTo>
                  <a:pt x="0" y="0"/>
                </a:moveTo>
                <a:lnTo>
                  <a:pt x="16230600" y="0"/>
                </a:lnTo>
                <a:lnTo>
                  <a:pt x="16230600" y="5038024"/>
                </a:lnTo>
                <a:lnTo>
                  <a:pt x="0" y="503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" r="-2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361386" y="1444202"/>
            <a:ext cx="893966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Open Sauce Bold"/>
              </a:rPr>
              <a:t>Base de datos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53170"/>
            <a:ext cx="12554389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u="sng">
                <a:solidFill>
                  <a:srgbClr val="000000"/>
                </a:solidFill>
                <a:latin typeface="Open Sauce"/>
                <a:hlinkClick r:id="rId3" tooltip="https://www.kaggle.com/datasets/kashishparmar02/social-media-sentiments-analysis-dataset"/>
              </a:rPr>
              <a:t>Ver en Kaggle</a:t>
            </a:r>
          </a:p>
          <a:p>
            <a:pPr algn="l">
              <a:lnSpc>
                <a:spcPts val="3380"/>
              </a:lnSpc>
            </a:pPr>
            <a:endParaRPr lang="en-US" sz="2600" u="sng">
              <a:solidFill>
                <a:srgbClr val="000000"/>
              </a:solidFill>
              <a:latin typeface="Open Sauce"/>
              <a:hlinkClick r:id="rId3" tooltip="https://www.kaggle.com/datasets/kashishparmar02/social-media-sentiments-analysis-datas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697723"/>
            <a:chOff x="0" y="0"/>
            <a:chExt cx="4274726" cy="447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447137"/>
            </a:xfrm>
            <a:custGeom>
              <a:avLst/>
              <a:gdLst/>
              <a:ahLst/>
              <a:cxnLst/>
              <a:rect l="l" t="t" r="r" b="b"/>
              <a:pathLst>
                <a:path w="4274726" h="447137">
                  <a:moveTo>
                    <a:pt x="12879" y="0"/>
                  </a:moveTo>
                  <a:lnTo>
                    <a:pt x="4261847" y="0"/>
                  </a:lnTo>
                  <a:cubicBezTo>
                    <a:pt x="4268960" y="0"/>
                    <a:pt x="4274726" y="5766"/>
                    <a:pt x="4274726" y="12879"/>
                  </a:cubicBezTo>
                  <a:lnTo>
                    <a:pt x="4274726" y="434258"/>
                  </a:lnTo>
                  <a:cubicBezTo>
                    <a:pt x="4274726" y="441371"/>
                    <a:pt x="4268960" y="447137"/>
                    <a:pt x="4261847" y="447137"/>
                  </a:cubicBezTo>
                  <a:lnTo>
                    <a:pt x="12879" y="447137"/>
                  </a:lnTo>
                  <a:cubicBezTo>
                    <a:pt x="5766" y="447137"/>
                    <a:pt x="0" y="441371"/>
                    <a:pt x="0" y="434258"/>
                  </a:cubicBezTo>
                  <a:lnTo>
                    <a:pt x="0" y="12879"/>
                  </a:lnTo>
                  <a:cubicBezTo>
                    <a:pt x="0" y="5766"/>
                    <a:pt x="5766" y="0"/>
                    <a:pt x="1287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33513"/>
            <a:ext cx="16230600" cy="5386587"/>
          </a:xfrm>
          <a:custGeom>
            <a:avLst/>
            <a:gdLst/>
            <a:ahLst/>
            <a:cxnLst/>
            <a:rect l="l" t="t" r="r" b="b"/>
            <a:pathLst>
              <a:path w="16230600" h="5170571">
                <a:moveTo>
                  <a:pt x="0" y="0"/>
                </a:moveTo>
                <a:lnTo>
                  <a:pt x="16230600" y="0"/>
                </a:lnTo>
                <a:lnTo>
                  <a:pt x="16230600" y="5170572"/>
                </a:lnTo>
                <a:lnTo>
                  <a:pt x="0" y="517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0" r="-44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361386" y="1444202"/>
            <a:ext cx="893966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Open Sauce Bold"/>
              </a:rPr>
              <a:t>Base de datos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0777" y="8308281"/>
            <a:ext cx="7521573" cy="1092192"/>
            <a:chOff x="-4793" y="-19050"/>
            <a:chExt cx="1980991" cy="287655"/>
          </a:xfrm>
        </p:grpSpPr>
        <p:sp>
          <p:nvSpPr>
            <p:cNvPr id="9" name="Freeform 9"/>
            <p:cNvSpPr/>
            <p:nvPr/>
          </p:nvSpPr>
          <p:spPr>
            <a:xfrm>
              <a:off x="-4793" y="0"/>
              <a:ext cx="1976198" cy="268605"/>
            </a:xfrm>
            <a:custGeom>
              <a:avLst/>
              <a:gdLst/>
              <a:ahLst/>
              <a:cxnLst/>
              <a:rect l="l" t="t" r="r" b="b"/>
              <a:pathLst>
                <a:path w="1976198" h="268605">
                  <a:moveTo>
                    <a:pt x="16509" y="0"/>
                  </a:moveTo>
                  <a:lnTo>
                    <a:pt x="1959689" y="0"/>
                  </a:lnTo>
                  <a:cubicBezTo>
                    <a:pt x="1968806" y="0"/>
                    <a:pt x="1976198" y="7391"/>
                    <a:pt x="1976198" y="16509"/>
                  </a:cubicBezTo>
                  <a:lnTo>
                    <a:pt x="1976198" y="252097"/>
                  </a:lnTo>
                  <a:cubicBezTo>
                    <a:pt x="1976198" y="261214"/>
                    <a:pt x="1968806" y="268605"/>
                    <a:pt x="1959689" y="268605"/>
                  </a:cubicBezTo>
                  <a:lnTo>
                    <a:pt x="16509" y="268605"/>
                  </a:lnTo>
                  <a:cubicBezTo>
                    <a:pt x="7391" y="268605"/>
                    <a:pt x="0" y="261214"/>
                    <a:pt x="0" y="252097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E7F1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76198" cy="2876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59082" lvl="1" indent="-129541" algn="l">
                <a:lnSpc>
                  <a:spcPts val="1680"/>
                </a:lnSpc>
                <a:buAutoNum type="arabicPeriod"/>
              </a:pPr>
              <a:r>
                <a:rPr lang="es-MX" sz="1200" dirty="0">
                  <a:solidFill>
                    <a:srgbClr val="000000"/>
                  </a:solidFill>
                  <a:latin typeface="Open Sauce"/>
                </a:rPr>
                <a:t> Creación de la Tabla usuarios</a:t>
              </a:r>
            </a:p>
            <a:p>
              <a:pPr marL="259082" lvl="1" indent="-129541" algn="l">
                <a:lnSpc>
                  <a:spcPts val="1680"/>
                </a:lnSpc>
                <a:buAutoNum type="arabicPeriod"/>
              </a:pPr>
              <a:r>
                <a:rPr lang="es-MX" sz="1200" dirty="0">
                  <a:solidFill>
                    <a:srgbClr val="000000"/>
                  </a:solidFill>
                  <a:latin typeface="Open Sauce"/>
                </a:rPr>
                <a:t>  Diagrama Entidad-</a:t>
              </a:r>
              <a:r>
                <a:rPr lang="es-MX" sz="1200" dirty="0" err="1">
                  <a:solidFill>
                    <a:srgbClr val="000000"/>
                  </a:solidFill>
                  <a:latin typeface="Open Sauce"/>
                </a:rPr>
                <a:t>Relaci</a:t>
              </a:r>
              <a:r>
                <a:rPr lang="es-ES" sz="1200" dirty="0" err="1">
                  <a:solidFill>
                    <a:srgbClr val="000000"/>
                  </a:solidFill>
                  <a:latin typeface="Open Sauce"/>
                </a:rPr>
                <a:t>ón</a:t>
              </a:r>
              <a:endParaRPr lang="es-MX" sz="1200" dirty="0">
                <a:solidFill>
                  <a:srgbClr val="000000"/>
                </a:solidFill>
                <a:latin typeface="Open Sauce"/>
              </a:endParaRPr>
            </a:p>
            <a:p>
              <a:pPr marL="259082" lvl="1" indent="-129541">
                <a:lnSpc>
                  <a:spcPts val="1680"/>
                </a:lnSpc>
                <a:buFontTx/>
                <a:buAutoNum type="arabicPeriod"/>
              </a:pPr>
              <a:r>
                <a:rPr lang="es-MX" sz="1200" dirty="0">
                  <a:solidFill>
                    <a:srgbClr val="000000"/>
                  </a:solidFill>
                  <a:latin typeface="Open Sauce"/>
                </a:rPr>
                <a:t> Creación de la Tabla comentarios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18983" y="4082254"/>
            <a:ext cx="4386312" cy="3336899"/>
          </a:xfrm>
          <a:custGeom>
            <a:avLst/>
            <a:gdLst/>
            <a:ahLst/>
            <a:cxnLst/>
            <a:rect l="l" t="t" r="r" b="b"/>
            <a:pathLst>
              <a:path w="4386312" h="3336899">
                <a:moveTo>
                  <a:pt x="0" y="0"/>
                </a:moveTo>
                <a:lnTo>
                  <a:pt x="4386312" y="0"/>
                </a:lnTo>
                <a:lnTo>
                  <a:pt x="4386312" y="3336899"/>
                </a:lnTo>
                <a:lnTo>
                  <a:pt x="0" y="3336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5810170" y="3666045"/>
            <a:ext cx="5238026" cy="4142942"/>
          </a:xfrm>
          <a:custGeom>
            <a:avLst/>
            <a:gdLst/>
            <a:ahLst/>
            <a:cxnLst/>
            <a:rect l="l" t="t" r="r" b="b"/>
            <a:pathLst>
              <a:path w="5238026" h="4142942">
                <a:moveTo>
                  <a:pt x="0" y="0"/>
                </a:moveTo>
                <a:lnTo>
                  <a:pt x="5238027" y="0"/>
                </a:lnTo>
                <a:lnTo>
                  <a:pt x="5238027" y="4142942"/>
                </a:lnTo>
                <a:lnTo>
                  <a:pt x="0" y="4142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1953072" y="3348337"/>
            <a:ext cx="5612912" cy="4460650"/>
          </a:xfrm>
          <a:custGeom>
            <a:avLst/>
            <a:gdLst/>
            <a:ahLst/>
            <a:cxnLst/>
            <a:rect l="l" t="t" r="r" b="b"/>
            <a:pathLst>
              <a:path w="5612912" h="4460650">
                <a:moveTo>
                  <a:pt x="0" y="0"/>
                </a:moveTo>
                <a:lnTo>
                  <a:pt x="5612911" y="0"/>
                </a:lnTo>
                <a:lnTo>
                  <a:pt x="5612911" y="4460650"/>
                </a:lnTo>
                <a:lnTo>
                  <a:pt x="0" y="446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2295930" y="3520378"/>
            <a:ext cx="832418" cy="832418"/>
          </a:xfrm>
          <a:custGeom>
            <a:avLst/>
            <a:gdLst/>
            <a:ahLst/>
            <a:cxnLst/>
            <a:rect l="l" t="t" r="r" b="b"/>
            <a:pathLst>
              <a:path w="832418" h="832418">
                <a:moveTo>
                  <a:pt x="0" y="0"/>
                </a:moveTo>
                <a:lnTo>
                  <a:pt x="832418" y="0"/>
                </a:lnTo>
                <a:lnTo>
                  <a:pt x="832418" y="832419"/>
                </a:lnTo>
                <a:lnTo>
                  <a:pt x="0" y="832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847036" y="1015739"/>
            <a:ext cx="1213862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Open Sauce Bold"/>
              </a:rPr>
              <a:t>Esquema de la base de datos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012974" y="2687960"/>
            <a:ext cx="832418" cy="832418"/>
          </a:xfrm>
          <a:custGeom>
            <a:avLst/>
            <a:gdLst/>
            <a:ahLst/>
            <a:cxnLst/>
            <a:rect l="l" t="t" r="r" b="b"/>
            <a:pathLst>
              <a:path w="832418" h="832418">
                <a:moveTo>
                  <a:pt x="0" y="0"/>
                </a:moveTo>
                <a:lnTo>
                  <a:pt x="832418" y="0"/>
                </a:lnTo>
                <a:lnTo>
                  <a:pt x="832418" y="832418"/>
                </a:lnTo>
                <a:lnTo>
                  <a:pt x="0" y="832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14343318" y="2687960"/>
            <a:ext cx="832418" cy="832418"/>
          </a:xfrm>
          <a:custGeom>
            <a:avLst/>
            <a:gdLst/>
            <a:ahLst/>
            <a:cxnLst/>
            <a:rect l="l" t="t" r="r" b="b"/>
            <a:pathLst>
              <a:path w="832418" h="832418">
                <a:moveTo>
                  <a:pt x="0" y="0"/>
                </a:moveTo>
                <a:lnTo>
                  <a:pt x="832418" y="0"/>
                </a:lnTo>
                <a:lnTo>
                  <a:pt x="832418" y="832418"/>
                </a:lnTo>
                <a:lnTo>
                  <a:pt x="0" y="832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TextBox 18"/>
          <p:cNvSpPr txBox="1"/>
          <p:nvPr/>
        </p:nvSpPr>
        <p:spPr>
          <a:xfrm>
            <a:off x="2536480" y="3675570"/>
            <a:ext cx="35131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1031" y="2818419"/>
            <a:ext cx="35131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83868" y="2818419"/>
            <a:ext cx="35131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18490" y="2593174"/>
            <a:ext cx="4994508" cy="2007642"/>
            <a:chOff x="0" y="-57150"/>
            <a:chExt cx="1356688" cy="7010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7036" y="1015739"/>
            <a:ext cx="90454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s-MX" sz="5000" dirty="0">
                <a:solidFill>
                  <a:srgbClr val="000000"/>
                </a:solidFill>
                <a:latin typeface="Open Sauce Bold"/>
              </a:rPr>
              <a:t>Primeras consultas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F24D38B-91B6-78B4-F301-A762C6E8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65" y="2932013"/>
            <a:ext cx="4648200" cy="1397777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24" name="Group 12">
            <a:extLst>
              <a:ext uri="{FF2B5EF4-FFF2-40B4-BE49-F238E27FC236}">
                <a16:creationId xmlns:a16="http://schemas.microsoft.com/office/drawing/2014/main" id="{3A4AE7E3-E9D8-8ED9-B8D3-D5322719033C}"/>
              </a:ext>
            </a:extLst>
          </p:cNvPr>
          <p:cNvGrpSpPr/>
          <p:nvPr/>
        </p:nvGrpSpPr>
        <p:grpSpPr>
          <a:xfrm>
            <a:off x="2718491" y="4461624"/>
            <a:ext cx="2767910" cy="1224562"/>
            <a:chOff x="0" y="-57150"/>
            <a:chExt cx="1356688" cy="701081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CE55AAE-13BC-B54F-FD58-4B6FD47106E0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143A220D-58B8-EDD8-B399-B7FB730C7365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120C92EE-BBB3-B3FD-A327-59B32CDB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95" y="4610293"/>
            <a:ext cx="2300865" cy="80093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51" name="Group 12">
            <a:extLst>
              <a:ext uri="{FF2B5EF4-FFF2-40B4-BE49-F238E27FC236}">
                <a16:creationId xmlns:a16="http://schemas.microsoft.com/office/drawing/2014/main" id="{3E2F88A4-A8A8-31D8-C970-82BDAD8F87F9}"/>
              </a:ext>
            </a:extLst>
          </p:cNvPr>
          <p:cNvGrpSpPr/>
          <p:nvPr/>
        </p:nvGrpSpPr>
        <p:grpSpPr>
          <a:xfrm>
            <a:off x="2695255" y="6064053"/>
            <a:ext cx="4994508" cy="2007642"/>
            <a:chOff x="0" y="-57150"/>
            <a:chExt cx="1356688" cy="701081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8110C5F5-ABA8-DE03-14D8-7DC238038592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3D015FA7-8F2A-931C-8DAA-169A431A1ED1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78310A05-75DA-A75E-992A-CCDA4277FF3B}"/>
              </a:ext>
            </a:extLst>
          </p:cNvPr>
          <p:cNvGrpSpPr/>
          <p:nvPr/>
        </p:nvGrpSpPr>
        <p:grpSpPr>
          <a:xfrm>
            <a:off x="10514138" y="2593174"/>
            <a:ext cx="4994508" cy="2007642"/>
            <a:chOff x="0" y="-57150"/>
            <a:chExt cx="1356688" cy="701081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6AEE1274-A425-435E-3931-9A2B929A1CE3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5B3842E4-F31D-3A80-1162-FE91FCB44116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12">
            <a:extLst>
              <a:ext uri="{FF2B5EF4-FFF2-40B4-BE49-F238E27FC236}">
                <a16:creationId xmlns:a16="http://schemas.microsoft.com/office/drawing/2014/main" id="{2AB24030-B07B-D534-F575-13C9B9B482EB}"/>
              </a:ext>
            </a:extLst>
          </p:cNvPr>
          <p:cNvGrpSpPr/>
          <p:nvPr/>
        </p:nvGrpSpPr>
        <p:grpSpPr>
          <a:xfrm>
            <a:off x="10498216" y="6064053"/>
            <a:ext cx="4994508" cy="2007642"/>
            <a:chOff x="0" y="-57150"/>
            <a:chExt cx="1356688" cy="701081"/>
          </a:xfrm>
        </p:grpSpPr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1D67D9C5-F88A-4C7B-2CFE-C0A7C7860EB5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TextBox 14">
              <a:extLst>
                <a:ext uri="{FF2B5EF4-FFF2-40B4-BE49-F238E27FC236}">
                  <a16:creationId xmlns:a16="http://schemas.microsoft.com/office/drawing/2014/main" id="{C3050FF7-B379-DAE1-CE4A-50B1D25D2C71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21950C2E-5625-619C-CFFF-C00B090A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691" y="3002839"/>
            <a:ext cx="4648200" cy="1351741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79" name="Group 12">
            <a:extLst>
              <a:ext uri="{FF2B5EF4-FFF2-40B4-BE49-F238E27FC236}">
                <a16:creationId xmlns:a16="http://schemas.microsoft.com/office/drawing/2014/main" id="{26143431-EDAF-AC13-6C51-0F5739B76DF6}"/>
              </a:ext>
            </a:extLst>
          </p:cNvPr>
          <p:cNvGrpSpPr/>
          <p:nvPr/>
        </p:nvGrpSpPr>
        <p:grpSpPr>
          <a:xfrm>
            <a:off x="10527140" y="4488026"/>
            <a:ext cx="2767910" cy="1224562"/>
            <a:chOff x="0" y="-57150"/>
            <a:chExt cx="1356688" cy="701081"/>
          </a:xfrm>
        </p:grpSpPr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659A0F-EF4E-E3AB-4347-C896350DC9C1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1" name="TextBox 14">
              <a:extLst>
                <a:ext uri="{FF2B5EF4-FFF2-40B4-BE49-F238E27FC236}">
                  <a16:creationId xmlns:a16="http://schemas.microsoft.com/office/drawing/2014/main" id="{CEA89EAC-4C18-8C5E-76BD-8841A14DC064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8" name="Imagen 77">
            <a:extLst>
              <a:ext uri="{FF2B5EF4-FFF2-40B4-BE49-F238E27FC236}">
                <a16:creationId xmlns:a16="http://schemas.microsoft.com/office/drawing/2014/main" id="{A1FAEBA7-05C6-9044-28CB-35E8540B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740" y="4642971"/>
            <a:ext cx="2416709" cy="771291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84" name="Group 12">
            <a:extLst>
              <a:ext uri="{FF2B5EF4-FFF2-40B4-BE49-F238E27FC236}">
                <a16:creationId xmlns:a16="http://schemas.microsoft.com/office/drawing/2014/main" id="{CC9CD065-13BC-C559-6E4D-EB709154CA2B}"/>
              </a:ext>
            </a:extLst>
          </p:cNvPr>
          <p:cNvGrpSpPr/>
          <p:nvPr/>
        </p:nvGrpSpPr>
        <p:grpSpPr>
          <a:xfrm>
            <a:off x="2695255" y="7932502"/>
            <a:ext cx="2767910" cy="1224562"/>
            <a:chOff x="0" y="-57150"/>
            <a:chExt cx="1356688" cy="701081"/>
          </a:xfrm>
        </p:grpSpPr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2864A997-C172-7A09-8B24-16C1F3153AFD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6" name="TextBox 14">
              <a:extLst>
                <a:ext uri="{FF2B5EF4-FFF2-40B4-BE49-F238E27FC236}">
                  <a16:creationId xmlns:a16="http://schemas.microsoft.com/office/drawing/2014/main" id="{082BC95B-EDDC-72BA-26C2-B001FB672290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8" name="Imagen 87">
            <a:extLst>
              <a:ext uri="{FF2B5EF4-FFF2-40B4-BE49-F238E27FC236}">
                <a16:creationId xmlns:a16="http://schemas.microsoft.com/office/drawing/2014/main" id="{A39D43D1-56C9-1D11-F753-A784220C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394" y="8150462"/>
            <a:ext cx="2455565" cy="83421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89" name="Group 12">
            <a:extLst>
              <a:ext uri="{FF2B5EF4-FFF2-40B4-BE49-F238E27FC236}">
                <a16:creationId xmlns:a16="http://schemas.microsoft.com/office/drawing/2014/main" id="{4759ADA1-B626-62A2-54E4-444AD2E3D02B}"/>
              </a:ext>
            </a:extLst>
          </p:cNvPr>
          <p:cNvGrpSpPr/>
          <p:nvPr/>
        </p:nvGrpSpPr>
        <p:grpSpPr>
          <a:xfrm>
            <a:off x="10498216" y="7955288"/>
            <a:ext cx="2767910" cy="1224562"/>
            <a:chOff x="0" y="-57150"/>
            <a:chExt cx="1356688" cy="701081"/>
          </a:xfrm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7103FE3-E74D-D1C1-AB1B-418BA1A36E1F}"/>
                </a:ext>
              </a:extLst>
            </p:cNvPr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1" name="TextBox 14">
              <a:extLst>
                <a:ext uri="{FF2B5EF4-FFF2-40B4-BE49-F238E27FC236}">
                  <a16:creationId xmlns:a16="http://schemas.microsoft.com/office/drawing/2014/main" id="{415D6F95-7602-CBE2-D391-E0BFE9677173}"/>
                </a:ext>
              </a:extLst>
            </p:cNvPr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5" name="Imagen 94">
            <a:extLst>
              <a:ext uri="{FF2B5EF4-FFF2-40B4-BE49-F238E27FC236}">
                <a16:creationId xmlns:a16="http://schemas.microsoft.com/office/drawing/2014/main" id="{4CD1F131-429C-530C-D7D6-948F7B27E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394" y="6402892"/>
            <a:ext cx="4638206" cy="144412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048F5C94-5F48-ABFF-BF7C-43D67B8D0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9691" y="6360068"/>
            <a:ext cx="4559408" cy="14869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C681E6F5-CC4C-FE9C-158D-BF9158B59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9691" y="8179964"/>
            <a:ext cx="2429758" cy="80471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76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41344" y="2711703"/>
            <a:ext cx="12866465" cy="6843995"/>
            <a:chOff x="0" y="0"/>
            <a:chExt cx="3388699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8699" cy="1802534"/>
            </a:xfrm>
            <a:custGeom>
              <a:avLst/>
              <a:gdLst/>
              <a:ahLst/>
              <a:cxnLst/>
              <a:rect l="l" t="t" r="r" b="b"/>
              <a:pathLst>
                <a:path w="3388699" h="1802534">
                  <a:moveTo>
                    <a:pt x="11433" y="0"/>
                  </a:moveTo>
                  <a:lnTo>
                    <a:pt x="3377266" y="0"/>
                  </a:lnTo>
                  <a:cubicBezTo>
                    <a:pt x="3380298" y="0"/>
                    <a:pt x="3383206" y="1204"/>
                    <a:pt x="3385350" y="3349"/>
                  </a:cubicBezTo>
                  <a:cubicBezTo>
                    <a:pt x="3387494" y="5493"/>
                    <a:pt x="3388699" y="8400"/>
                    <a:pt x="3388699" y="11433"/>
                  </a:cubicBezTo>
                  <a:lnTo>
                    <a:pt x="3388699" y="1791101"/>
                  </a:lnTo>
                  <a:cubicBezTo>
                    <a:pt x="3388699" y="1794133"/>
                    <a:pt x="3387494" y="1797041"/>
                    <a:pt x="3385350" y="1799185"/>
                  </a:cubicBezTo>
                  <a:cubicBezTo>
                    <a:pt x="3383206" y="1801329"/>
                    <a:pt x="3380298" y="1802534"/>
                    <a:pt x="3377266" y="1802534"/>
                  </a:cubicBezTo>
                  <a:lnTo>
                    <a:pt x="11433" y="1802534"/>
                  </a:lnTo>
                  <a:cubicBezTo>
                    <a:pt x="8400" y="1802534"/>
                    <a:pt x="5493" y="1801329"/>
                    <a:pt x="3349" y="1799185"/>
                  </a:cubicBezTo>
                  <a:cubicBezTo>
                    <a:pt x="1204" y="1797041"/>
                    <a:pt x="0" y="1794133"/>
                    <a:pt x="0" y="1791101"/>
                  </a:cubicBezTo>
                  <a:lnTo>
                    <a:pt x="0" y="11433"/>
                  </a:lnTo>
                  <a:cubicBezTo>
                    <a:pt x="0" y="8400"/>
                    <a:pt x="1204" y="5493"/>
                    <a:pt x="3349" y="3349"/>
                  </a:cubicBezTo>
                  <a:cubicBezTo>
                    <a:pt x="5493" y="1204"/>
                    <a:pt x="8400" y="0"/>
                    <a:pt x="11433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388699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76463" y="2871535"/>
            <a:ext cx="12396229" cy="6524331"/>
          </a:xfrm>
          <a:custGeom>
            <a:avLst/>
            <a:gdLst/>
            <a:ahLst/>
            <a:cxnLst/>
            <a:rect l="l" t="t" r="r" b="b"/>
            <a:pathLst>
              <a:path w="12396229" h="6524331">
                <a:moveTo>
                  <a:pt x="0" y="0"/>
                </a:moveTo>
                <a:lnTo>
                  <a:pt x="12396229" y="0"/>
                </a:lnTo>
                <a:lnTo>
                  <a:pt x="12396229" y="6524331"/>
                </a:lnTo>
                <a:lnTo>
                  <a:pt x="0" y="6524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softEdge rad="127000"/>
          </a:effectLst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888550" y="5414343"/>
            <a:ext cx="5151176" cy="2444927"/>
            <a:chOff x="0" y="0"/>
            <a:chExt cx="1356688" cy="643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30217" y="5584600"/>
            <a:ext cx="4667842" cy="2104413"/>
          </a:xfrm>
          <a:custGeom>
            <a:avLst/>
            <a:gdLst/>
            <a:ahLst/>
            <a:cxnLst/>
            <a:rect l="l" t="t" r="r" b="b"/>
            <a:pathLst>
              <a:path w="4667842" h="2104413">
                <a:moveTo>
                  <a:pt x="0" y="0"/>
                </a:moveTo>
                <a:lnTo>
                  <a:pt x="4667842" y="0"/>
                </a:lnTo>
                <a:lnTo>
                  <a:pt x="4667842" y="2104413"/>
                </a:lnTo>
                <a:lnTo>
                  <a:pt x="0" y="2104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90454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s-MX" sz="5000">
                <a:solidFill>
                  <a:srgbClr val="000000"/>
                </a:solidFill>
                <a:latin typeface="Open Sauce Bold"/>
              </a:rPr>
              <a:t>Usuarios por país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2480686"/>
            <a:ext cx="17259300" cy="7306029"/>
            <a:chOff x="0" y="0"/>
            <a:chExt cx="4545659" cy="192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24222"/>
            </a:xfrm>
            <a:custGeom>
              <a:avLst/>
              <a:gdLst/>
              <a:ahLst/>
              <a:cxnLst/>
              <a:rect l="l" t="t" r="r" b="b"/>
              <a:pathLst>
                <a:path w="4545659" h="1924222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1915250"/>
                  </a:lnTo>
                  <a:cubicBezTo>
                    <a:pt x="4545659" y="1920205"/>
                    <a:pt x="4541643" y="1924222"/>
                    <a:pt x="4536688" y="1924222"/>
                  </a:cubicBezTo>
                  <a:lnTo>
                    <a:pt x="8971" y="1924222"/>
                  </a:lnTo>
                  <a:cubicBezTo>
                    <a:pt x="4017" y="1924222"/>
                    <a:pt x="0" y="1920205"/>
                    <a:pt x="0" y="1915250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1971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9740" y="2711703"/>
            <a:ext cx="11889560" cy="6843995"/>
            <a:chOff x="0" y="0"/>
            <a:chExt cx="3131407" cy="18025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1407" cy="1802534"/>
            </a:xfrm>
            <a:custGeom>
              <a:avLst/>
              <a:gdLst/>
              <a:ahLst/>
              <a:cxnLst/>
              <a:rect l="l" t="t" r="r" b="b"/>
              <a:pathLst>
                <a:path w="3131407" h="1802534">
                  <a:moveTo>
                    <a:pt x="12372" y="0"/>
                  </a:moveTo>
                  <a:lnTo>
                    <a:pt x="3119035" y="0"/>
                  </a:lnTo>
                  <a:cubicBezTo>
                    <a:pt x="3122316" y="0"/>
                    <a:pt x="3125463" y="1303"/>
                    <a:pt x="3127783" y="3624"/>
                  </a:cubicBezTo>
                  <a:cubicBezTo>
                    <a:pt x="3130104" y="5944"/>
                    <a:pt x="3131407" y="9091"/>
                    <a:pt x="3131407" y="12372"/>
                  </a:cubicBezTo>
                  <a:lnTo>
                    <a:pt x="3131407" y="1790162"/>
                  </a:lnTo>
                  <a:cubicBezTo>
                    <a:pt x="3131407" y="1796995"/>
                    <a:pt x="3125868" y="1802534"/>
                    <a:pt x="3119035" y="1802534"/>
                  </a:cubicBezTo>
                  <a:lnTo>
                    <a:pt x="12372" y="1802534"/>
                  </a:lnTo>
                  <a:cubicBezTo>
                    <a:pt x="5539" y="1802534"/>
                    <a:pt x="0" y="1796995"/>
                    <a:pt x="0" y="1790162"/>
                  </a:cubicBezTo>
                  <a:lnTo>
                    <a:pt x="0" y="12372"/>
                  </a:lnTo>
                  <a:cubicBezTo>
                    <a:pt x="0" y="5539"/>
                    <a:pt x="5539" y="0"/>
                    <a:pt x="12372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31407" cy="18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0238"/>
            <a:ext cx="17259300" cy="1697723"/>
            <a:chOff x="0" y="0"/>
            <a:chExt cx="4545659" cy="44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447137"/>
            </a:xfrm>
            <a:custGeom>
              <a:avLst/>
              <a:gdLst/>
              <a:ahLst/>
              <a:cxnLst/>
              <a:rect l="l" t="t" r="r" b="b"/>
              <a:pathLst>
                <a:path w="4545659" h="447137">
                  <a:moveTo>
                    <a:pt x="12111" y="0"/>
                  </a:moveTo>
                  <a:lnTo>
                    <a:pt x="4533548" y="0"/>
                  </a:lnTo>
                  <a:cubicBezTo>
                    <a:pt x="4536760" y="0"/>
                    <a:pt x="4539841" y="1276"/>
                    <a:pt x="4542112" y="3547"/>
                  </a:cubicBezTo>
                  <a:cubicBezTo>
                    <a:pt x="4544383" y="5819"/>
                    <a:pt x="4545659" y="8899"/>
                    <a:pt x="4545659" y="12111"/>
                  </a:cubicBezTo>
                  <a:lnTo>
                    <a:pt x="4545659" y="435026"/>
                  </a:lnTo>
                  <a:cubicBezTo>
                    <a:pt x="4545659" y="438238"/>
                    <a:pt x="4544383" y="441318"/>
                    <a:pt x="4542112" y="443590"/>
                  </a:cubicBezTo>
                  <a:cubicBezTo>
                    <a:pt x="4539841" y="445861"/>
                    <a:pt x="4536760" y="447137"/>
                    <a:pt x="4533548" y="447137"/>
                  </a:cubicBezTo>
                  <a:lnTo>
                    <a:pt x="12111" y="447137"/>
                  </a:lnTo>
                  <a:cubicBezTo>
                    <a:pt x="8899" y="447137"/>
                    <a:pt x="5819" y="445861"/>
                    <a:pt x="3547" y="443590"/>
                  </a:cubicBezTo>
                  <a:cubicBezTo>
                    <a:pt x="1276" y="441318"/>
                    <a:pt x="0" y="438238"/>
                    <a:pt x="0" y="435026"/>
                  </a:cubicBezTo>
                  <a:lnTo>
                    <a:pt x="0" y="12111"/>
                  </a:lnTo>
                  <a:cubicBezTo>
                    <a:pt x="0" y="8899"/>
                    <a:pt x="1276" y="5819"/>
                    <a:pt x="3547" y="3547"/>
                  </a:cubicBezTo>
                  <a:cubicBezTo>
                    <a:pt x="5819" y="1276"/>
                    <a:pt x="8899" y="0"/>
                    <a:pt x="12111" y="0"/>
                  </a:cubicBezTo>
                  <a:close/>
                </a:path>
              </a:pathLst>
            </a:custGeom>
            <a:solidFill>
              <a:srgbClr val="E7F1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545659" cy="46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28945" y="2857301"/>
            <a:ext cx="11453708" cy="6552798"/>
          </a:xfrm>
          <a:custGeom>
            <a:avLst/>
            <a:gdLst/>
            <a:ahLst/>
            <a:cxnLst/>
            <a:rect l="l" t="t" r="r" b="b"/>
            <a:pathLst>
              <a:path w="11453708" h="6552798">
                <a:moveTo>
                  <a:pt x="0" y="0"/>
                </a:moveTo>
                <a:lnTo>
                  <a:pt x="11453708" y="0"/>
                </a:lnTo>
                <a:lnTo>
                  <a:pt x="11453708" y="6552798"/>
                </a:lnTo>
                <a:lnTo>
                  <a:pt x="0" y="6552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42" r="-1336" b="-3807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888550" y="4911237"/>
            <a:ext cx="5151176" cy="2444927"/>
            <a:chOff x="0" y="0"/>
            <a:chExt cx="1356688" cy="643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688" cy="643931"/>
            </a:xfrm>
            <a:custGeom>
              <a:avLst/>
              <a:gdLst/>
              <a:ahLst/>
              <a:cxnLst/>
              <a:rect l="l" t="t" r="r" b="b"/>
              <a:pathLst>
                <a:path w="1356688" h="643931">
                  <a:moveTo>
                    <a:pt x="28556" y="0"/>
                  </a:moveTo>
                  <a:lnTo>
                    <a:pt x="1328132" y="0"/>
                  </a:lnTo>
                  <a:cubicBezTo>
                    <a:pt x="1343903" y="0"/>
                    <a:pt x="1356688" y="12785"/>
                    <a:pt x="1356688" y="28556"/>
                  </a:cubicBezTo>
                  <a:lnTo>
                    <a:pt x="1356688" y="615375"/>
                  </a:lnTo>
                  <a:cubicBezTo>
                    <a:pt x="1356688" y="622949"/>
                    <a:pt x="1353680" y="630212"/>
                    <a:pt x="1348324" y="635567"/>
                  </a:cubicBezTo>
                  <a:cubicBezTo>
                    <a:pt x="1342969" y="640923"/>
                    <a:pt x="1335706" y="643931"/>
                    <a:pt x="1328132" y="643931"/>
                  </a:cubicBezTo>
                  <a:lnTo>
                    <a:pt x="28556" y="643931"/>
                  </a:lnTo>
                  <a:cubicBezTo>
                    <a:pt x="12785" y="643931"/>
                    <a:pt x="0" y="631146"/>
                    <a:pt x="0" y="615375"/>
                  </a:cubicBezTo>
                  <a:lnTo>
                    <a:pt x="0" y="28556"/>
                  </a:lnTo>
                  <a:cubicBezTo>
                    <a:pt x="0" y="12785"/>
                    <a:pt x="12785" y="0"/>
                    <a:pt x="28556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6688" cy="70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8987" y="5143500"/>
            <a:ext cx="4630301" cy="2026558"/>
          </a:xfrm>
          <a:custGeom>
            <a:avLst/>
            <a:gdLst/>
            <a:ahLst/>
            <a:cxnLst/>
            <a:rect l="l" t="t" r="r" b="b"/>
            <a:pathLst>
              <a:path w="4630301" h="2026558">
                <a:moveTo>
                  <a:pt x="0" y="0"/>
                </a:moveTo>
                <a:lnTo>
                  <a:pt x="4630301" y="0"/>
                </a:lnTo>
                <a:lnTo>
                  <a:pt x="4630301" y="2026558"/>
                </a:lnTo>
                <a:lnTo>
                  <a:pt x="0" y="2026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847036" y="1015739"/>
            <a:ext cx="904540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 Bold"/>
              </a:rPr>
              <a:t>Usuarios por red social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311</Words>
  <Application>Microsoft Office PowerPoint</Application>
  <PresentationFormat>Personalizado</PresentationFormat>
  <Paragraphs>36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Open Sauce Bold</vt:lpstr>
      <vt:lpstr>Open Sauce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comentarios en redes sociales</dc:title>
  <dc:creator>Sebastian Cortés</dc:creator>
  <cp:lastModifiedBy>a845</cp:lastModifiedBy>
  <cp:revision>8</cp:revision>
  <dcterms:created xsi:type="dcterms:W3CDTF">2006-08-16T00:00:00Z</dcterms:created>
  <dcterms:modified xsi:type="dcterms:W3CDTF">2024-07-01T21:52:33Z</dcterms:modified>
  <dc:identifier>DAGJqHT6h0o</dc:identifier>
</cp:coreProperties>
</file>